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65" r:id="rId5"/>
    <p:sldId id="259" r:id="rId6"/>
    <p:sldId id="262" r:id="rId7"/>
    <p:sldId id="260" r:id="rId8"/>
    <p:sldId id="261" r:id="rId9"/>
    <p:sldId id="257" r:id="rId10"/>
    <p:sldId id="266" r:id="rId11"/>
    <p:sldId id="264" r:id="rId12"/>
  </p:sldIdLst>
  <p:sldSz cx="9144000" cy="6858000" type="screen4x3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94"/>
    <a:srgbClr val="D0D2A6"/>
    <a:srgbClr val="C3C690"/>
    <a:srgbClr val="DBE00C"/>
    <a:srgbClr val="FBFCC6"/>
    <a:srgbClr val="EFE7D3"/>
    <a:srgbClr val="DBDDBB"/>
    <a:srgbClr val="A3C8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575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1706"/>
        <p:guide pos="33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C156F981-3CB6-418B-AA1B-B462C6C51F1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3354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Fare clic per modificare gli stili del testo dello schema</a:t>
            </a:r>
          </a:p>
          <a:p>
            <a:pPr lvl="1"/>
            <a:r>
              <a:rPr lang="it-IT" altLang="de-DE" smtClean="0"/>
              <a:t>Secondo livello</a:t>
            </a:r>
          </a:p>
          <a:p>
            <a:pPr lvl="2"/>
            <a:r>
              <a:rPr lang="it-IT" altLang="de-DE" smtClean="0"/>
              <a:t>Terzo livello</a:t>
            </a:r>
          </a:p>
          <a:p>
            <a:pPr lvl="3"/>
            <a:r>
              <a:rPr lang="it-IT" altLang="de-DE" smtClean="0"/>
              <a:t>Quarto livello</a:t>
            </a:r>
          </a:p>
          <a:p>
            <a:pPr lvl="4"/>
            <a:r>
              <a:rPr lang="it-IT" altLang="de-DE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it-IT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5" tIns="46051" rIns="92095" bIns="46051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fld id="{0846E41A-E2C2-4263-AE5A-61CBB72323B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278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290513" y="2659063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4800">
              <a:solidFill>
                <a:srgbClr val="244894"/>
              </a:solidFill>
            </a:endParaRPr>
          </a:p>
        </p:txBody>
      </p:sp>
      <p:pic>
        <p:nvPicPr>
          <p:cNvPr id="4169" name="Picture 73" descr="Strei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74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533400" y="296863"/>
            <a:ext cx="389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200" b="1" dirty="0" smtClean="0">
                <a:solidFill>
                  <a:srgbClr val="244894"/>
                </a:solidFill>
                <a:latin typeface="Arial" charset="0"/>
              </a:rPr>
              <a:t>Klimaschutz,</a:t>
            </a:r>
            <a:endParaRPr lang="de-DE" altLang="de-DE" sz="1200" b="1" dirty="0">
              <a:solidFill>
                <a:srgbClr val="244894"/>
              </a:solidFill>
              <a:latin typeface="Arial" charset="0"/>
            </a:endParaRPr>
          </a:p>
          <a:p>
            <a:pPr algn="l"/>
            <a:r>
              <a:rPr lang="de-DE" altLang="de-DE" sz="12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0"/>
            <a:ext cx="2940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 dirty="0" smtClean="0"/>
              <a:t>Wiesbaden,</a:t>
            </a:r>
          </a:p>
          <a:p>
            <a:r>
              <a:rPr lang="de-DE" altLang="de-DE" dirty="0" smtClean="0"/>
              <a:t>30. September 2011</a:t>
            </a:r>
            <a:endParaRPr lang="de-DE" altLang="de-DE" dirty="0"/>
          </a:p>
        </p:txBody>
      </p:sp>
      <p:sp>
        <p:nvSpPr>
          <p:cNvPr id="4175" name="Rectangle 79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773238"/>
            <a:ext cx="7772400" cy="679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 smtClean="0"/>
              <a:t>Einzeiliger oder zweizeiliger Präsentationstitel</a:t>
            </a:r>
            <a:br>
              <a:rPr lang="de-DE" altLang="de-DE" noProof="0" dirty="0" smtClean="0"/>
            </a:br>
            <a:endParaRPr lang="de-DE" altLang="de-DE" noProof="0" dirty="0" smtClean="0"/>
          </a:p>
        </p:txBody>
      </p:sp>
      <p:sp>
        <p:nvSpPr>
          <p:cNvPr id="4176" name="Rectangle 8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3213100"/>
            <a:ext cx="6400800" cy="15113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Untertitel der Präsentation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9" y="5285838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4CC481-AFAA-423A-833D-BDCBFB7F576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1222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8229600" cy="4248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69ED06-0B95-49DC-9986-CFE3F0447CB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227083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836613"/>
            <a:ext cx="2057400" cy="5400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836613"/>
            <a:ext cx="60198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2320AC-B978-462D-A180-00B8EB72114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9091786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71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49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79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870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55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910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94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4306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25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298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5007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2954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3616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/>
          <a:p>
            <a:fld id="{82973DF8-B6C1-49D1-AFC3-98F24270AE7D}" type="slidenum">
              <a:rPr lang="it-IT" altLang="de-DE" smtClean="0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690915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A4567-E8CB-40E3-B97D-E888044824E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82852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248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A47F2-F2CA-4D91-9D48-E422A3BF62A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88462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EDB17E-D493-4FBD-9E0B-0765AABF14BF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424611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CAAB55-5613-4865-B5FA-E37B6C4278A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2768758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05FA35-D7D5-4664-B57E-69CD7565C81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97504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898F89-49EF-4E3E-88F1-7F70F1CD940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0346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0386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60045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195763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76" name="Picture 52" descr="Streif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33400" y="296863"/>
            <a:ext cx="5622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Hessisches Ministerium für Umwelt, </a:t>
            </a:r>
            <a:r>
              <a:rPr lang="de-DE" altLang="de-DE" sz="1000" b="1" dirty="0" smtClean="0">
                <a:solidFill>
                  <a:srgbClr val="244894"/>
                </a:solidFill>
                <a:latin typeface="Arial" charset="0"/>
              </a:rPr>
              <a:t>Klimaschutz, </a:t>
            </a:r>
            <a:r>
              <a:rPr lang="de-DE" altLang="de-DE" sz="1000" b="1" dirty="0">
                <a:solidFill>
                  <a:srgbClr val="244894"/>
                </a:solidFill>
                <a:latin typeface="Arial" charset="0"/>
              </a:rPr>
              <a:t>Landwirtschaft und Verbraucherschutz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05264"/>
            <a:ext cx="889942" cy="889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CC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>
          <a:solidFill>
            <a:srgbClr val="3333CC"/>
          </a:solidFill>
          <a:latin typeface="+mn-lt"/>
        </a:defRPr>
      </a:lvl2pPr>
      <a:lvl3pPr marL="1276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>
          <a:solidFill>
            <a:srgbClr val="3333CC"/>
          </a:solidFill>
          <a:latin typeface="+mn-lt"/>
        </a:defRPr>
      </a:lvl3pPr>
      <a:lvl4pPr marL="16954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1600">
          <a:solidFill>
            <a:srgbClr val="3333CC"/>
          </a:solidFill>
          <a:latin typeface="+mn-lt"/>
        </a:defRPr>
      </a:lvl4pPr>
      <a:lvl5pPr marL="21145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5pPr>
      <a:lvl6pPr marL="25717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6pPr>
      <a:lvl7pPr marL="30289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7pPr>
      <a:lvl8pPr marL="34861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8pPr>
      <a:lvl9pPr marL="394335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FF-56BF-4FDE-A865-174939FEF93D}" type="datetimeFigureOut">
              <a:rPr lang="de-DE" smtClean="0"/>
              <a:t>17.06.2015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5674-A94F-4C28-BFC1-49CBDDB8B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11188" y="6021288"/>
            <a:ext cx="2940050" cy="381000"/>
          </a:xfrm>
        </p:spPr>
        <p:txBody>
          <a:bodyPr/>
          <a:lstStyle/>
          <a:p>
            <a:r>
              <a:rPr lang="de-DE" altLang="de-DE" dirty="0" smtClean="0"/>
              <a:t>Ulrich Kaiser, HMUKLV</a:t>
            </a:r>
          </a:p>
          <a:p>
            <a:r>
              <a:rPr lang="de-DE" altLang="de-DE" dirty="0" smtClean="0"/>
              <a:t>FIS </a:t>
            </a:r>
            <a:r>
              <a:rPr lang="de-DE" altLang="de-DE" dirty="0" err="1" smtClean="0"/>
              <a:t>MaPro</a:t>
            </a:r>
            <a:r>
              <a:rPr lang="de-DE" altLang="de-DE" dirty="0" smtClean="0"/>
              <a:t>-Workshop in Wiesbaden</a:t>
            </a:r>
          </a:p>
          <a:p>
            <a:r>
              <a:rPr lang="de-DE" altLang="de-DE" dirty="0" smtClean="0"/>
              <a:t>09. Juni 2015</a:t>
            </a:r>
            <a:endParaRPr lang="de-DE" altLang="de-DE" dirty="0"/>
          </a:p>
        </p:txBody>
      </p:sp>
      <p:sp>
        <p:nvSpPr>
          <p:cNvPr id="87202" name="Text Box 162"/>
          <p:cNvSpPr txBox="1">
            <a:spLocks noChangeArrowheads="1"/>
          </p:cNvSpPr>
          <p:nvPr/>
        </p:nvSpPr>
        <p:spPr bwMode="auto">
          <a:xfrm>
            <a:off x="611188" y="3090863"/>
            <a:ext cx="54361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Hintergründe zur Nutzung des </a:t>
            </a:r>
          </a:p>
          <a:p>
            <a:pPr algn="l"/>
            <a:r>
              <a:rPr lang="de-DE" altLang="de-DE" sz="2800" b="1" dirty="0" smtClean="0">
                <a:solidFill>
                  <a:schemeClr val="bg1"/>
                </a:solidFill>
                <a:latin typeface="Arial" charset="0"/>
              </a:rPr>
              <a:t>Fachinformationssystems</a:t>
            </a:r>
            <a:endParaRPr lang="de-DE" altLang="de-DE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204" name="Text Box 164"/>
          <p:cNvSpPr txBox="1">
            <a:spLocks noChangeArrowheads="1"/>
          </p:cNvSpPr>
          <p:nvPr/>
        </p:nvSpPr>
        <p:spPr bwMode="auto">
          <a:xfrm>
            <a:off x="611188" y="1989138"/>
            <a:ext cx="3561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800" b="1" dirty="0">
                <a:solidFill>
                  <a:srgbClr val="244894"/>
                </a:solidFill>
                <a:latin typeface="Arial" charset="0"/>
              </a:rPr>
              <a:t>Warum FIS </a:t>
            </a:r>
            <a:r>
              <a:rPr lang="de-DE" altLang="de-DE" sz="2800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sz="2800" b="1" dirty="0" smtClean="0">
                <a:solidFill>
                  <a:srgbClr val="244894"/>
                </a:solidFill>
                <a:latin typeface="Arial" charset="0"/>
              </a:rPr>
              <a:t> ?</a:t>
            </a:r>
            <a:endParaRPr lang="de-DE" altLang="de-DE" sz="2800" b="1" dirty="0">
              <a:solidFill>
                <a:srgbClr val="244894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95536" y="1196752"/>
            <a:ext cx="3139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Zugang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07" y="2594007"/>
            <a:ext cx="5157762" cy="29091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691680" y="1988840"/>
            <a:ext cx="6624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defRPr/>
            </a:pPr>
            <a:r>
              <a:rPr lang="de-DE" sz="1800" b="1" kern="0" dirty="0" smtClean="0">
                <a:solidFill>
                  <a:srgbClr val="333399"/>
                </a:solidFill>
                <a:latin typeface="+mj-lt"/>
              </a:rPr>
              <a:t>Aufruf </a:t>
            </a: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über URL: </a:t>
            </a:r>
            <a:r>
              <a:rPr lang="de-DE" sz="18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http://fismapro.wi.hlug.de/fismapro</a:t>
            </a:r>
            <a:r>
              <a:rPr lang="de-DE" sz="18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endParaRPr lang="de-DE" sz="1800" b="1" kern="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75856" y="5661248"/>
            <a:ext cx="2714625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Benutzer: gast</a:t>
            </a:r>
          </a:p>
          <a:p>
            <a:pPr>
              <a:defRPr/>
            </a:pP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Passwort: mapro123</a:t>
            </a:r>
          </a:p>
        </p:txBody>
      </p:sp>
    </p:spTree>
    <p:extLst>
      <p:ext uri="{BB962C8B-B14F-4D97-AF65-F5344CB8AC3E}">
        <p14:creationId xmlns:p14="http://schemas.microsoft.com/office/powerpoint/2010/main" val="256976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95536" y="1196752"/>
            <a:ext cx="343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Überblick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96963" y="3212976"/>
            <a:ext cx="698477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Instrument für die einheitliche Erhebung, Verwaltung und Auswertung von WRRL-Maßnahmen</a:t>
            </a:r>
          </a:p>
          <a:p>
            <a:pPr algn="l">
              <a:lnSpc>
                <a:spcPts val="3000"/>
              </a:lnSpc>
              <a:defRPr/>
            </a:pPr>
            <a:endParaRPr lang="de-DE" sz="1800" b="1" kern="0" dirty="0" smtClean="0">
              <a:solidFill>
                <a:srgbClr val="333399"/>
              </a:solidFill>
              <a:latin typeface="+mj-lt"/>
            </a:endParaRPr>
          </a:p>
          <a:p>
            <a:pPr algn="l">
              <a:lnSpc>
                <a:spcPts val="3000"/>
              </a:lnSpc>
              <a:defRPr/>
            </a:pPr>
            <a:r>
              <a:rPr lang="de-DE" sz="1800" b="1" kern="0" dirty="0" smtClean="0">
                <a:solidFill>
                  <a:srgbClr val="333399"/>
                </a:solidFill>
                <a:latin typeface="+mj-lt"/>
              </a:rPr>
              <a:t>Beinhaltet </a:t>
            </a: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Maßnahmen zur Verringerung/Vermeidung von</a:t>
            </a:r>
            <a:br>
              <a:rPr lang="de-DE" sz="1800" b="1" kern="0" dirty="0">
                <a:solidFill>
                  <a:srgbClr val="333399"/>
                </a:solidFill>
                <a:latin typeface="+mj-lt"/>
              </a:rPr>
            </a:b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	- punktuellen Einleitungen in die Gewässer</a:t>
            </a:r>
            <a:br>
              <a:rPr lang="de-DE" sz="1800" b="1" kern="0" dirty="0">
                <a:solidFill>
                  <a:srgbClr val="333399"/>
                </a:solidFill>
                <a:latin typeface="+mj-lt"/>
              </a:rPr>
            </a:b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	- gewässerstrukturellen Defiziten</a:t>
            </a:r>
            <a:br>
              <a:rPr lang="de-DE" sz="1800" b="1" kern="0" dirty="0">
                <a:solidFill>
                  <a:srgbClr val="333399"/>
                </a:solidFill>
                <a:latin typeface="+mj-lt"/>
              </a:rPr>
            </a:b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	- diffusen Einträgen (N, P und PSM) in die </a:t>
            </a:r>
            <a:r>
              <a:rPr lang="de-DE" sz="1800" b="1" kern="0" dirty="0" smtClean="0">
                <a:solidFill>
                  <a:srgbClr val="333399"/>
                </a:solidFill>
                <a:latin typeface="+mj-lt"/>
              </a:rPr>
              <a:t>Gewässer</a:t>
            </a:r>
            <a:endParaRPr lang="de-DE" sz="1800" b="1" kern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1905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46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95536" y="1196752"/>
            <a:ext cx="343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Überblick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71600" y="2852936"/>
            <a:ext cx="7723509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Über 200 Benutzer: </a:t>
            </a:r>
            <a:br>
              <a:rPr lang="de-DE" sz="1800" b="1" kern="0" dirty="0">
                <a:solidFill>
                  <a:srgbClr val="333399"/>
                </a:solidFill>
                <a:latin typeface="+mj-lt"/>
              </a:rPr>
            </a:b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 - HLUG, Regierungspräsidien, untere Wasserbehörden</a:t>
            </a:r>
            <a:br>
              <a:rPr lang="de-DE" sz="1800" b="1" kern="0" dirty="0">
                <a:solidFill>
                  <a:srgbClr val="333399"/>
                </a:solidFill>
                <a:latin typeface="+mj-lt"/>
              </a:rPr>
            </a:b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 - zusätzlich Gastbenutzer mit lesendem Zugriff  </a:t>
            </a:r>
          </a:p>
          <a:p>
            <a:pPr algn="l">
              <a:lnSpc>
                <a:spcPts val="3000"/>
              </a:lnSpc>
              <a:defRPr/>
            </a:pPr>
            <a:endParaRPr lang="de-DE" sz="1800" b="1" kern="0" dirty="0">
              <a:solidFill>
                <a:srgbClr val="333399"/>
              </a:solidFill>
              <a:latin typeface="+mj-lt"/>
            </a:endParaRPr>
          </a:p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verwaltete Maßnahmen in FIS </a:t>
            </a:r>
            <a:r>
              <a:rPr lang="de-DE" sz="1800" b="1" kern="0" dirty="0" err="1">
                <a:solidFill>
                  <a:srgbClr val="333399"/>
                </a:solidFill>
                <a:latin typeface="+mj-lt"/>
              </a:rPr>
              <a:t>MaPro</a:t>
            </a: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(Stand 01.06.2015):</a:t>
            </a:r>
          </a:p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   ca. 4.600 Morphologie/Struktur</a:t>
            </a:r>
          </a:p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   ca. 2.800 Punktquellen</a:t>
            </a:r>
          </a:p>
          <a:p>
            <a:pPr algn="l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333399"/>
                </a:solidFill>
                <a:latin typeface="+mj-lt"/>
              </a:rPr>
              <a:t>    ca. 2.400 Maßnahmen zu diffusen </a:t>
            </a:r>
            <a:r>
              <a:rPr lang="de-DE" sz="1800" b="1" kern="0" dirty="0" smtClean="0">
                <a:solidFill>
                  <a:srgbClr val="333399"/>
                </a:solidFill>
                <a:latin typeface="+mj-lt"/>
              </a:rPr>
              <a:t>Stoffeinträgen</a:t>
            </a:r>
          </a:p>
          <a:p>
            <a:pPr algn="l">
              <a:lnSpc>
                <a:spcPts val="3000"/>
              </a:lnSpc>
              <a:defRPr/>
            </a:pPr>
            <a:r>
              <a:rPr lang="de-DE" sz="1800" b="1" ker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800" b="1" kern="0" smtClean="0">
                <a:solidFill>
                  <a:srgbClr val="333399"/>
                </a:solidFill>
                <a:latin typeface="+mj-lt"/>
              </a:rPr>
              <a:t>   (Beratungsmaßnahmen</a:t>
            </a:r>
            <a:r>
              <a:rPr lang="de-DE" sz="1800" b="1" kern="0">
                <a:solidFill>
                  <a:srgbClr val="333399"/>
                </a:solidFill>
                <a:latin typeface="+mj-lt"/>
              </a:rPr>
              <a:t>)</a:t>
            </a:r>
            <a:endParaRPr lang="de-DE" sz="1800" b="1" kern="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1905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1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23528" y="1196752"/>
            <a:ext cx="7665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Grundlage für die Maßnahmenplanung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971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635896" y="4077073"/>
            <a:ext cx="720080" cy="447924"/>
          </a:xfrm>
          <a:prstGeom prst="rightArrow">
            <a:avLst>
              <a:gd name="adj1" fmla="val 50000"/>
              <a:gd name="adj2" fmla="val 44126"/>
            </a:avLst>
          </a:prstGeom>
          <a:solidFill>
            <a:srgbClr val="3E3E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198190" cy="44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7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8" y="2039986"/>
            <a:ext cx="2971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23528" y="1196752"/>
            <a:ext cx="6401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Grundlage für das Controlling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3524083" y="2722198"/>
            <a:ext cx="18864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dirty="0">
                <a:solidFill>
                  <a:srgbClr val="244894"/>
                </a:solidFill>
                <a:latin typeface="Calibri" pitchFamily="34" charset="0"/>
              </a:rPr>
              <a:t>Abweichungen korrigieren</a:t>
            </a:r>
          </a:p>
          <a:p>
            <a:pPr algn="l">
              <a:spcBef>
                <a:spcPct val="50000"/>
              </a:spcBef>
            </a:pPr>
            <a:r>
              <a:rPr lang="de-DE" altLang="de-DE" sz="1600" dirty="0">
                <a:solidFill>
                  <a:srgbClr val="244894"/>
                </a:solidFill>
                <a:latin typeface="Calibri" pitchFamily="34" charset="0"/>
              </a:rPr>
              <a:t>Gegenmaßnahmen ergreifen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781274" y="5299708"/>
            <a:ext cx="1886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dirty="0">
                <a:solidFill>
                  <a:srgbClr val="244894"/>
                </a:solidFill>
                <a:latin typeface="Calibri" pitchFamily="34" charset="0"/>
              </a:rPr>
              <a:t>Soll/Ist-Vergleich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479245" y="3117097"/>
            <a:ext cx="1886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600" dirty="0">
                <a:solidFill>
                  <a:srgbClr val="244894"/>
                </a:solidFill>
                <a:latin typeface="Calibri" pitchFamily="34" charset="0"/>
              </a:rPr>
              <a:t>Vorgesehene Maßnahmen nach dem Programm WRRL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 rot="12202424">
            <a:off x="3586457" y="3732768"/>
            <a:ext cx="2190035" cy="1874158"/>
          </a:xfrm>
          <a:custGeom>
            <a:avLst/>
            <a:gdLst>
              <a:gd name="G0" fmla="+- 0 0 0"/>
              <a:gd name="G1" fmla="+- -6773107 0 0"/>
              <a:gd name="G2" fmla="+- 0 0 -677310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773107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73107"/>
              <a:gd name="G36" fmla="sin G34 -6773107"/>
              <a:gd name="G37" fmla="+/ -677310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497 w 21600"/>
              <a:gd name="T5" fmla="*/ 2327 h 21600"/>
              <a:gd name="T6" fmla="*/ 8929 w 21600"/>
              <a:gd name="T7" fmla="*/ 2918 h 21600"/>
              <a:gd name="T8" fmla="*/ 14148 w 21600"/>
              <a:gd name="T9" fmla="*/ 656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80" y="5399"/>
                  <a:pt x="9961" y="5448"/>
                  <a:pt x="9553" y="5545"/>
                </a:cubicBezTo>
                <a:lnTo>
                  <a:pt x="8306" y="291"/>
                </a:lnTo>
                <a:cubicBezTo>
                  <a:pt x="9123" y="97"/>
                  <a:pt x="996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 rot="18815736">
            <a:off x="4681125" y="2198840"/>
            <a:ext cx="1949420" cy="2105484"/>
          </a:xfrm>
          <a:custGeom>
            <a:avLst/>
            <a:gdLst>
              <a:gd name="G0" fmla="+- 0 0 0"/>
              <a:gd name="G1" fmla="+- -6773107 0 0"/>
              <a:gd name="G2" fmla="+- 0 0 -677310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773107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73107"/>
              <a:gd name="G36" fmla="sin G34 -6773107"/>
              <a:gd name="G37" fmla="+/ -677310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497 w 21600"/>
              <a:gd name="T5" fmla="*/ 2327 h 21600"/>
              <a:gd name="T6" fmla="*/ 8929 w 21600"/>
              <a:gd name="T7" fmla="*/ 2918 h 21600"/>
              <a:gd name="T8" fmla="*/ 14148 w 21600"/>
              <a:gd name="T9" fmla="*/ 656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80" y="5399"/>
                  <a:pt x="9961" y="5448"/>
                  <a:pt x="9553" y="5545"/>
                </a:cubicBezTo>
                <a:lnTo>
                  <a:pt x="8306" y="291"/>
                </a:lnTo>
                <a:cubicBezTo>
                  <a:pt x="9123" y="97"/>
                  <a:pt x="996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 rot="4175242">
            <a:off x="5623672" y="3430183"/>
            <a:ext cx="1949420" cy="2105484"/>
          </a:xfrm>
          <a:custGeom>
            <a:avLst/>
            <a:gdLst>
              <a:gd name="G0" fmla="+- 0 0 0"/>
              <a:gd name="G1" fmla="+- -6773107 0 0"/>
              <a:gd name="G2" fmla="+- 0 0 -677310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773107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73107"/>
              <a:gd name="G36" fmla="sin G34 -6773107"/>
              <a:gd name="G37" fmla="+/ -677310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497 w 21600"/>
              <a:gd name="T5" fmla="*/ 2327 h 21600"/>
              <a:gd name="T6" fmla="*/ 8929 w 21600"/>
              <a:gd name="T7" fmla="*/ 2918 h 21600"/>
              <a:gd name="T8" fmla="*/ 14148 w 21600"/>
              <a:gd name="T9" fmla="*/ 656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380" y="5399"/>
                  <a:pt x="9961" y="5448"/>
                  <a:pt x="9553" y="5545"/>
                </a:cubicBezTo>
                <a:lnTo>
                  <a:pt x="8306" y="291"/>
                </a:lnTo>
                <a:cubicBezTo>
                  <a:pt x="9123" y="97"/>
                  <a:pt x="996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1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23528" y="1196752"/>
            <a:ext cx="7342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Grundlage für die Haushaltsplanung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971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419872" y="4077073"/>
            <a:ext cx="720080" cy="447924"/>
          </a:xfrm>
          <a:prstGeom prst="rightArrow">
            <a:avLst>
              <a:gd name="adj1" fmla="val 50000"/>
              <a:gd name="adj2" fmla="val 44126"/>
            </a:avLst>
          </a:prstGeom>
          <a:solidFill>
            <a:srgbClr val="3E3E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7641"/>
            <a:ext cx="3271255" cy="461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23528" y="1196752"/>
            <a:ext cx="8451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Grundlage für die Öffentlichkeitsbeteiligung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971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3419872" y="4077073"/>
            <a:ext cx="720080" cy="447924"/>
          </a:xfrm>
          <a:prstGeom prst="rightArrow">
            <a:avLst>
              <a:gd name="adj1" fmla="val 50000"/>
              <a:gd name="adj2" fmla="val 44126"/>
            </a:avLst>
          </a:prstGeom>
          <a:solidFill>
            <a:srgbClr val="3E3E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321851" cy="26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5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98507" cy="393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95536" y="1196752"/>
            <a:ext cx="7242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Grundlage für die Berichterstattung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4"/>
          <p:cNvSpPr txBox="1">
            <a:spLocks noChangeArrowheads="1"/>
          </p:cNvSpPr>
          <p:nvPr/>
        </p:nvSpPr>
        <p:spPr bwMode="auto">
          <a:xfrm>
            <a:off x="323528" y="1196752"/>
            <a:ext cx="415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FIS </a:t>
            </a:r>
            <a:r>
              <a:rPr lang="de-DE" altLang="de-DE" b="1" dirty="0" err="1" smtClean="0">
                <a:solidFill>
                  <a:srgbClr val="244894"/>
                </a:solidFill>
                <a:latin typeface="Arial" charset="0"/>
              </a:rPr>
              <a:t>MaPro</a:t>
            </a:r>
            <a:r>
              <a:rPr lang="de-DE" altLang="de-DE" b="1" dirty="0" smtClean="0">
                <a:solidFill>
                  <a:srgbClr val="244894"/>
                </a:solidFill>
                <a:latin typeface="Arial" charset="0"/>
              </a:rPr>
              <a:t> – Aktualisierung</a:t>
            </a:r>
            <a:endParaRPr lang="de-DE" altLang="de-DE" b="1" dirty="0">
              <a:solidFill>
                <a:srgbClr val="244894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5604"/>
            <a:ext cx="2971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295328" y="1658417"/>
            <a:ext cx="5669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Integration der 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aktuellen Wasserkörper der Bestandsaufnahme </a:t>
            </a: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2013/2014</a:t>
            </a:r>
            <a:br>
              <a:rPr lang="de-DE" sz="1800" dirty="0" smtClean="0">
                <a:solidFill>
                  <a:srgbClr val="244894"/>
                </a:solidFill>
                <a:latin typeface="+mj-lt"/>
              </a:rPr>
            </a:b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Zuordnung der Maßnahmen 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den aktuellen Wasserkörpern </a:t>
            </a: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(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sofern es Änderungen an den Wasserkörperflächen und/oder </a:t>
            </a:r>
            <a:r>
              <a:rPr lang="de-DE" sz="1800" dirty="0" err="1">
                <a:solidFill>
                  <a:srgbClr val="244894"/>
                </a:solidFill>
                <a:latin typeface="+mj-lt"/>
              </a:rPr>
              <a:t>Umkodierungen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 gab</a:t>
            </a: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)</a:t>
            </a:r>
            <a:br>
              <a:rPr lang="de-DE" sz="1800" dirty="0" smtClean="0">
                <a:solidFill>
                  <a:srgbClr val="244894"/>
                </a:solidFill>
                <a:latin typeface="+mj-lt"/>
              </a:rPr>
            </a:br>
            <a:endParaRPr lang="de-DE" sz="1800" dirty="0" smtClean="0">
              <a:solidFill>
                <a:srgbClr val="244894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Bereitstellung der 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aktuellen </a:t>
            </a:r>
            <a:r>
              <a:rPr lang="de-DE" sz="1800" dirty="0" err="1">
                <a:solidFill>
                  <a:srgbClr val="244894"/>
                </a:solidFill>
                <a:latin typeface="+mj-lt"/>
              </a:rPr>
              <a:t>Monitoringergebnisse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 pro Wasserkörper </a:t>
            </a: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/>
            </a:r>
            <a:br>
              <a:rPr lang="de-DE" sz="1800" dirty="0" smtClean="0">
                <a:solidFill>
                  <a:srgbClr val="244894"/>
                </a:solidFill>
                <a:latin typeface="+mj-lt"/>
              </a:rPr>
            </a:br>
            <a:endParaRPr lang="de-DE" sz="1800" dirty="0" smtClean="0">
              <a:solidFill>
                <a:srgbClr val="244894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244894"/>
                </a:solidFill>
                <a:latin typeface="+mj-lt"/>
              </a:rPr>
              <a:t>Linearen 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Verortungen erfolgen zukünftig nicht mehr über die ID_GIS, stattdessen werden die Strecken über die Angaben „</a:t>
            </a:r>
            <a:r>
              <a:rPr lang="de-DE" sz="1800" dirty="0" err="1">
                <a:solidFill>
                  <a:srgbClr val="244894"/>
                </a:solidFill>
                <a:latin typeface="+mj-lt"/>
              </a:rPr>
              <a:t>Von_Meter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“ / „</a:t>
            </a:r>
            <a:r>
              <a:rPr lang="de-DE" sz="1800" dirty="0" err="1" smtClean="0">
                <a:solidFill>
                  <a:srgbClr val="244894"/>
                </a:solidFill>
                <a:latin typeface="+mj-lt"/>
              </a:rPr>
              <a:t>Bis_Meter</a:t>
            </a:r>
            <a:r>
              <a:rPr lang="de-DE" sz="1800" dirty="0">
                <a:solidFill>
                  <a:srgbClr val="244894"/>
                </a:solidFill>
                <a:latin typeface="+mj-lt"/>
              </a:rPr>
              <a:t>“ / GEWÄSSERKENNZAHL angegeben. Die bisherigen Verortungen wurden bereits entsprechend „übersetzt“.</a:t>
            </a:r>
          </a:p>
          <a:p>
            <a:r>
              <a:rPr lang="de-DE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558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usvorlage_Weber_neu">
  <a:themeElements>
    <a:clrScheme name="Hausvorlage_Weber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usvorlage_Weber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usvorlage_Weber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usvorlage_Weber_neu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usvorlage_Weber_ne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Hausvorlage_Weber_neu</Template>
  <TotalTime>0</TotalTime>
  <Words>124</Words>
  <Application>Microsoft Office PowerPoint</Application>
  <PresentationFormat>Bildschirmpräsentation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Hausvorlage_Weber_neu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HMULV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weberba</dc:creator>
  <cp:lastModifiedBy>Kaiser, Ulrich (HMUELV)</cp:lastModifiedBy>
  <cp:revision>46</cp:revision>
  <cp:lastPrinted>2015-06-08T07:34:44Z</cp:lastPrinted>
  <dcterms:created xsi:type="dcterms:W3CDTF">2010-01-18T14:42:26Z</dcterms:created>
  <dcterms:modified xsi:type="dcterms:W3CDTF">2015-06-17T14:31:00Z</dcterms:modified>
</cp:coreProperties>
</file>